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8D3E"/>
    <a:srgbClr val="0E3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32" autoAdjust="0"/>
    <p:restoredTop sz="94660"/>
  </p:normalViewPr>
  <p:slideViewPr>
    <p:cSldViewPr snapToGrid="0">
      <p:cViewPr varScale="1">
        <p:scale>
          <a:sx n="15" d="100"/>
          <a:sy n="15" d="100"/>
        </p:scale>
        <p:origin x="14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91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78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48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27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90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60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34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59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14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04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20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4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B6024E-5699-49E1-A865-6F523C8E48AD}"/>
              </a:ext>
            </a:extLst>
          </p:cNvPr>
          <p:cNvSpPr txBox="1"/>
          <p:nvPr/>
        </p:nvSpPr>
        <p:spPr>
          <a:xfrm>
            <a:off x="-1" y="1252644"/>
            <a:ext cx="30275213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500" b="1" dirty="0">
                <a:solidFill>
                  <a:srgbClr val="0E3777"/>
                </a:solidFill>
              </a:rPr>
              <a:t>Title of research project</a:t>
            </a:r>
          </a:p>
          <a:p>
            <a:pPr algn="ctr"/>
            <a:r>
              <a:rPr lang="en-GB" sz="7200" dirty="0">
                <a:solidFill>
                  <a:srgbClr val="088D3E"/>
                </a:solidFill>
              </a:rPr>
              <a:t>Author names, affiliations, </a:t>
            </a:r>
          </a:p>
          <a:p>
            <a:pPr algn="ctr"/>
            <a:r>
              <a:rPr lang="en-GB" sz="7200" dirty="0">
                <a:solidFill>
                  <a:srgbClr val="088D3E"/>
                </a:solidFill>
              </a:rPr>
              <a:t>contact details</a:t>
            </a:r>
          </a:p>
        </p:txBody>
      </p:sp>
      <p:pic>
        <p:nvPicPr>
          <p:cNvPr id="7" name="Graphic 6" descr="Veterinarian">
            <a:extLst>
              <a:ext uri="{FF2B5EF4-FFF2-40B4-BE49-F238E27FC236}">
                <a16:creationId xmlns:a16="http://schemas.microsoft.com/office/drawing/2014/main" id="{D088EFEA-3995-4D3E-80E4-1EA287EAE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5382" y="551333"/>
            <a:ext cx="5769988" cy="57699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5B7019A-926E-450D-BA07-8EC8496B0EE0}"/>
              </a:ext>
            </a:extLst>
          </p:cNvPr>
          <p:cNvSpPr txBox="1"/>
          <p:nvPr/>
        </p:nvSpPr>
        <p:spPr>
          <a:xfrm>
            <a:off x="2604429" y="5551879"/>
            <a:ext cx="3227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/>
              <a:t>Photo of you</a:t>
            </a:r>
            <a:endParaRPr lang="en-GB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69C5D5-04C3-4538-ABDE-B8CC148843A6}"/>
              </a:ext>
            </a:extLst>
          </p:cNvPr>
          <p:cNvSpPr txBox="1"/>
          <p:nvPr/>
        </p:nvSpPr>
        <p:spPr>
          <a:xfrm>
            <a:off x="23863754" y="5551879"/>
            <a:ext cx="5544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/>
              <a:t>Your institution logo</a:t>
            </a:r>
            <a:endParaRPr lang="en-GB" sz="36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B328476-1D10-44D2-8BF3-692A707B32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2941" y="749585"/>
            <a:ext cx="2857500" cy="4762500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6B50D6E1-D8D5-4023-9658-A98EE12CBF23}"/>
              </a:ext>
            </a:extLst>
          </p:cNvPr>
          <p:cNvGrpSpPr/>
          <p:nvPr/>
        </p:nvGrpSpPr>
        <p:grpSpPr>
          <a:xfrm>
            <a:off x="1026836" y="7518039"/>
            <a:ext cx="14110770" cy="9345104"/>
            <a:chOff x="2116201" y="6930891"/>
            <a:chExt cx="14110770" cy="784977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F7FACDA-18B9-4D93-992B-3FA82349F331}"/>
                </a:ext>
              </a:extLst>
            </p:cNvPr>
            <p:cNvSpPr txBox="1"/>
            <p:nvPr/>
          </p:nvSpPr>
          <p:spPr>
            <a:xfrm>
              <a:off x="2120487" y="6930891"/>
              <a:ext cx="14106484" cy="1041550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Introduction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4929AC7-1876-4A57-A82A-5E35B494CC43}"/>
                </a:ext>
              </a:extLst>
            </p:cNvPr>
            <p:cNvSpPr txBox="1"/>
            <p:nvPr/>
          </p:nvSpPr>
          <p:spPr>
            <a:xfrm>
              <a:off x="2116201" y="7972440"/>
              <a:ext cx="14110770" cy="6808221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GB" sz="4000" dirty="0"/>
                <a:t>Text body</a:t>
              </a:r>
            </a:p>
            <a:p>
              <a:r>
                <a:rPr lang="en-GB" sz="4000" dirty="0"/>
                <a:t>Background, research aim/questions</a:t>
              </a:r>
            </a:p>
            <a:p>
              <a:endParaRPr lang="en-GB" sz="4000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82680CF-0550-4087-851E-7EC616025369}"/>
              </a:ext>
            </a:extLst>
          </p:cNvPr>
          <p:cNvGrpSpPr/>
          <p:nvPr/>
        </p:nvGrpSpPr>
        <p:grpSpPr>
          <a:xfrm>
            <a:off x="16074189" y="7519434"/>
            <a:ext cx="13333721" cy="9343709"/>
            <a:chOff x="1803885" y="6932472"/>
            <a:chExt cx="13333721" cy="7841472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1130EF6-CD9F-4CB5-AF1F-B63E172905C2}"/>
                </a:ext>
              </a:extLst>
            </p:cNvPr>
            <p:cNvSpPr txBox="1"/>
            <p:nvPr/>
          </p:nvSpPr>
          <p:spPr>
            <a:xfrm>
              <a:off x="1803885" y="6932472"/>
              <a:ext cx="13333721" cy="1041543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Methods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1644979-587B-44F6-8994-BD594960880A}"/>
                </a:ext>
              </a:extLst>
            </p:cNvPr>
            <p:cNvSpPr txBox="1"/>
            <p:nvPr/>
          </p:nvSpPr>
          <p:spPr>
            <a:xfrm>
              <a:off x="1803885" y="7974014"/>
              <a:ext cx="13311234" cy="6799930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GB" sz="4000" dirty="0"/>
                <a:t>Text body</a:t>
              </a:r>
            </a:p>
            <a:p>
              <a:r>
                <a:rPr lang="en-GB" sz="4000" dirty="0"/>
                <a:t>If parts of your methodology can be explained easily using images, then consider doing so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D4AC487-4CF4-424C-8A51-F1C9C1515A82}"/>
              </a:ext>
            </a:extLst>
          </p:cNvPr>
          <p:cNvGrpSpPr/>
          <p:nvPr/>
        </p:nvGrpSpPr>
        <p:grpSpPr>
          <a:xfrm>
            <a:off x="1020072" y="17549015"/>
            <a:ext cx="28371292" cy="8429012"/>
            <a:chOff x="2124772" y="13840417"/>
            <a:chExt cx="26467852" cy="842901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A77C904-9083-4E37-96E2-994E5F835375}"/>
                </a:ext>
              </a:extLst>
            </p:cNvPr>
            <p:cNvSpPr txBox="1"/>
            <p:nvPr/>
          </p:nvSpPr>
          <p:spPr>
            <a:xfrm>
              <a:off x="2124772" y="15220654"/>
              <a:ext cx="26467852" cy="7048775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>
              <a:defPPr>
                <a:defRPr lang="en-US"/>
              </a:defPPr>
              <a:lvl1pPr>
                <a:defRPr sz="4400" b="1">
                  <a:solidFill>
                    <a:srgbClr val="0E3777"/>
                  </a:solidFill>
                </a:defRPr>
              </a:lvl1pPr>
            </a:lstStyle>
            <a:p>
              <a:r>
                <a:rPr lang="en-GB" sz="4000" b="0" dirty="0">
                  <a:solidFill>
                    <a:schemeClr val="tx1"/>
                  </a:solidFill>
                </a:rPr>
                <a:t>Text body</a:t>
              </a:r>
            </a:p>
            <a:p>
              <a:r>
                <a:rPr lang="en-GB" sz="4000" b="0" dirty="0">
                  <a:solidFill>
                    <a:schemeClr val="tx1"/>
                  </a:solidFill>
                </a:rPr>
                <a:t>If the results can be depicted using figures, graphs, tables – then do so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36B7761-3B4F-4993-BE8A-2DADCB980C88}"/>
                </a:ext>
              </a:extLst>
            </p:cNvPr>
            <p:cNvSpPr txBox="1"/>
            <p:nvPr/>
          </p:nvSpPr>
          <p:spPr>
            <a:xfrm>
              <a:off x="2131082" y="13840417"/>
              <a:ext cx="26461542" cy="1380238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Results</a:t>
              </a:r>
            </a:p>
          </p:txBody>
        </p:sp>
        <p:grpSp>
          <p:nvGrpSpPr>
            <p:cNvPr id="25" name="Graphic 11" descr="Upward trend">
              <a:extLst>
                <a:ext uri="{FF2B5EF4-FFF2-40B4-BE49-F238E27FC236}">
                  <a16:creationId xmlns:a16="http://schemas.microsoft.com/office/drawing/2014/main" id="{85ABFAE6-C01B-45C4-8B07-05DDB51156C3}"/>
                </a:ext>
              </a:extLst>
            </p:cNvPr>
            <p:cNvGrpSpPr/>
            <p:nvPr/>
          </p:nvGrpSpPr>
          <p:grpSpPr>
            <a:xfrm>
              <a:off x="22479285" y="15982407"/>
              <a:ext cx="4955670" cy="4955670"/>
              <a:chOff x="21050098" y="15238076"/>
              <a:chExt cx="4955670" cy="4955670"/>
            </a:xfrm>
            <a:solidFill>
              <a:srgbClr val="088D3E"/>
            </a:solidFill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F60BD182-254D-46D6-992D-A2D6F51EFA74}"/>
                  </a:ext>
                </a:extLst>
              </p:cNvPr>
              <p:cNvSpPr/>
              <p:nvPr/>
            </p:nvSpPr>
            <p:spPr>
              <a:xfrm>
                <a:off x="21050098" y="15238076"/>
                <a:ext cx="4955670" cy="4955670"/>
              </a:xfrm>
              <a:custGeom>
                <a:avLst/>
                <a:gdLst>
                  <a:gd name="connsiteX0" fmla="*/ 437265 w 4955670"/>
                  <a:gd name="connsiteY0" fmla="*/ 0 h 4955670"/>
                  <a:gd name="connsiteX1" fmla="*/ 0 w 4955670"/>
                  <a:gd name="connsiteY1" fmla="*/ 0 h 4955670"/>
                  <a:gd name="connsiteX2" fmla="*/ 0 w 4955670"/>
                  <a:gd name="connsiteY2" fmla="*/ 4955670 h 4955670"/>
                  <a:gd name="connsiteX3" fmla="*/ 4955670 w 4955670"/>
                  <a:gd name="connsiteY3" fmla="*/ 4955670 h 4955670"/>
                  <a:gd name="connsiteX4" fmla="*/ 4955670 w 4955670"/>
                  <a:gd name="connsiteY4" fmla="*/ 4518405 h 4955670"/>
                  <a:gd name="connsiteX5" fmla="*/ 437265 w 4955670"/>
                  <a:gd name="connsiteY5" fmla="*/ 4518405 h 4955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955670" h="4955670">
                    <a:moveTo>
                      <a:pt x="437265" y="0"/>
                    </a:moveTo>
                    <a:lnTo>
                      <a:pt x="0" y="0"/>
                    </a:lnTo>
                    <a:lnTo>
                      <a:pt x="0" y="4955670"/>
                    </a:lnTo>
                    <a:lnTo>
                      <a:pt x="4955670" y="4955670"/>
                    </a:lnTo>
                    <a:lnTo>
                      <a:pt x="4955670" y="4518405"/>
                    </a:lnTo>
                    <a:lnTo>
                      <a:pt x="437265" y="4518405"/>
                    </a:lnTo>
                    <a:close/>
                  </a:path>
                </a:pathLst>
              </a:custGeom>
              <a:grpFill/>
              <a:ln w="72827" cap="flat">
                <a:solidFill>
                  <a:srgbClr val="0E3777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B694E97B-4320-45F6-824E-DE0CD1991F2F}"/>
                  </a:ext>
                </a:extLst>
              </p:cNvPr>
              <p:cNvSpPr/>
              <p:nvPr/>
            </p:nvSpPr>
            <p:spPr>
              <a:xfrm>
                <a:off x="21771586" y="16430068"/>
                <a:ext cx="4234182" cy="2485122"/>
              </a:xfrm>
              <a:custGeom>
                <a:avLst/>
                <a:gdLst>
                  <a:gd name="connsiteX0" fmla="*/ 3068143 w 4234182"/>
                  <a:gd name="connsiteY0" fmla="*/ 0 h 2485122"/>
                  <a:gd name="connsiteX1" fmla="*/ 3498120 w 4234182"/>
                  <a:gd name="connsiteY1" fmla="*/ 429977 h 2485122"/>
                  <a:gd name="connsiteX2" fmla="*/ 2922388 w 4234182"/>
                  <a:gd name="connsiteY2" fmla="*/ 1005709 h 2485122"/>
                  <a:gd name="connsiteX3" fmla="*/ 2485123 w 4234182"/>
                  <a:gd name="connsiteY3" fmla="*/ 568444 h 2485122"/>
                  <a:gd name="connsiteX4" fmla="*/ 1756348 w 4234182"/>
                  <a:gd name="connsiteY4" fmla="*/ 1297220 h 2485122"/>
                  <a:gd name="connsiteX5" fmla="*/ 1319083 w 4234182"/>
                  <a:gd name="connsiteY5" fmla="*/ 859954 h 2485122"/>
                  <a:gd name="connsiteX6" fmla="*/ 0 w 4234182"/>
                  <a:gd name="connsiteY6" fmla="*/ 2179037 h 2485122"/>
                  <a:gd name="connsiteX7" fmla="*/ 306086 w 4234182"/>
                  <a:gd name="connsiteY7" fmla="*/ 2485123 h 2485122"/>
                  <a:gd name="connsiteX8" fmla="*/ 1319083 w 4234182"/>
                  <a:gd name="connsiteY8" fmla="*/ 1472126 h 2485122"/>
                  <a:gd name="connsiteX9" fmla="*/ 1756348 w 4234182"/>
                  <a:gd name="connsiteY9" fmla="*/ 1909391 h 2485122"/>
                  <a:gd name="connsiteX10" fmla="*/ 2485123 w 4234182"/>
                  <a:gd name="connsiteY10" fmla="*/ 1180616 h 2485122"/>
                  <a:gd name="connsiteX11" fmla="*/ 2922388 w 4234182"/>
                  <a:gd name="connsiteY11" fmla="*/ 1617881 h 2485122"/>
                  <a:gd name="connsiteX12" fmla="*/ 3804206 w 4234182"/>
                  <a:gd name="connsiteY12" fmla="*/ 736063 h 2485122"/>
                  <a:gd name="connsiteX13" fmla="*/ 4234183 w 4234182"/>
                  <a:gd name="connsiteY13" fmla="*/ 1166040 h 2485122"/>
                  <a:gd name="connsiteX14" fmla="*/ 4234183 w 4234182"/>
                  <a:gd name="connsiteY14" fmla="*/ 0 h 2485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4234182" h="2485122">
                    <a:moveTo>
                      <a:pt x="3068143" y="0"/>
                    </a:moveTo>
                    <a:lnTo>
                      <a:pt x="3498120" y="429977"/>
                    </a:lnTo>
                    <a:lnTo>
                      <a:pt x="2922388" y="1005709"/>
                    </a:lnTo>
                    <a:lnTo>
                      <a:pt x="2485123" y="568444"/>
                    </a:lnTo>
                    <a:lnTo>
                      <a:pt x="1756348" y="1297220"/>
                    </a:lnTo>
                    <a:lnTo>
                      <a:pt x="1319083" y="859954"/>
                    </a:lnTo>
                    <a:lnTo>
                      <a:pt x="0" y="2179037"/>
                    </a:lnTo>
                    <a:lnTo>
                      <a:pt x="306086" y="2485123"/>
                    </a:lnTo>
                    <a:lnTo>
                      <a:pt x="1319083" y="1472126"/>
                    </a:lnTo>
                    <a:lnTo>
                      <a:pt x="1756348" y="1909391"/>
                    </a:lnTo>
                    <a:lnTo>
                      <a:pt x="2485123" y="1180616"/>
                    </a:lnTo>
                    <a:lnTo>
                      <a:pt x="2922388" y="1617881"/>
                    </a:lnTo>
                    <a:lnTo>
                      <a:pt x="3804206" y="736063"/>
                    </a:lnTo>
                    <a:lnTo>
                      <a:pt x="4234183" y="1166040"/>
                    </a:lnTo>
                    <a:lnTo>
                      <a:pt x="4234183" y="0"/>
                    </a:lnTo>
                    <a:close/>
                  </a:path>
                </a:pathLst>
              </a:custGeom>
              <a:grpFill/>
              <a:ln w="72827" cap="flat">
                <a:solidFill>
                  <a:srgbClr val="0E3777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0915141-C167-4524-A6F1-8B149E6E5934}"/>
              </a:ext>
            </a:extLst>
          </p:cNvPr>
          <p:cNvGrpSpPr/>
          <p:nvPr/>
        </p:nvGrpSpPr>
        <p:grpSpPr>
          <a:xfrm>
            <a:off x="1010652" y="26707208"/>
            <a:ext cx="28397258" cy="7946037"/>
            <a:chOff x="2222835" y="6932472"/>
            <a:chExt cx="12914771" cy="666851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7569313-3518-4D4D-BF8E-A8FC6E04A73B}"/>
                </a:ext>
              </a:extLst>
            </p:cNvPr>
            <p:cNvSpPr txBox="1"/>
            <p:nvPr/>
          </p:nvSpPr>
          <p:spPr>
            <a:xfrm>
              <a:off x="2222835" y="6932472"/>
              <a:ext cx="12914771" cy="1041543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Discussion/Conclusion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EC315EF-7EEA-462E-8798-C0A87F48891F}"/>
                </a:ext>
              </a:extLst>
            </p:cNvPr>
            <p:cNvSpPr txBox="1"/>
            <p:nvPr/>
          </p:nvSpPr>
          <p:spPr>
            <a:xfrm>
              <a:off x="2227119" y="7974014"/>
              <a:ext cx="12906760" cy="5626969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GB" sz="4000" dirty="0"/>
                <a:t>Text body</a:t>
              </a:r>
            </a:p>
            <a:p>
              <a:r>
                <a:rPr lang="en-GB" sz="4000" dirty="0"/>
                <a:t>Key conclusion/s, possibly a short discussion and/or suggestion for further research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03B95E9-7068-4E24-890E-EAF73AF77B5E}"/>
              </a:ext>
            </a:extLst>
          </p:cNvPr>
          <p:cNvGrpSpPr/>
          <p:nvPr/>
        </p:nvGrpSpPr>
        <p:grpSpPr>
          <a:xfrm>
            <a:off x="1010652" y="35382425"/>
            <a:ext cx="28397258" cy="2912371"/>
            <a:chOff x="2222835" y="6932472"/>
            <a:chExt cx="12914771" cy="2444134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D5A93-2438-4D69-8748-C68FB6E4C640}"/>
                </a:ext>
              </a:extLst>
            </p:cNvPr>
            <p:cNvSpPr txBox="1"/>
            <p:nvPr/>
          </p:nvSpPr>
          <p:spPr>
            <a:xfrm>
              <a:off x="2222835" y="6932472"/>
              <a:ext cx="12914771" cy="1041543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Acknowledgements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EE23778-3F89-46EA-9B68-3082BB65094E}"/>
                </a:ext>
              </a:extLst>
            </p:cNvPr>
            <p:cNvSpPr txBox="1"/>
            <p:nvPr/>
          </p:nvSpPr>
          <p:spPr>
            <a:xfrm>
              <a:off x="2227119" y="7974014"/>
              <a:ext cx="12906760" cy="1402592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GB" sz="4000" dirty="0"/>
                <a:t>Not always needed, but if you had extra support from people who are not authors, who carried out the research at a different institute to one the authors are affiliated to, or had funding to support your research – then it is courtesy to thank them here.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302D47E-EFF2-4A8C-992D-1F48ADFF7E34}"/>
              </a:ext>
            </a:extLst>
          </p:cNvPr>
          <p:cNvGrpSpPr/>
          <p:nvPr/>
        </p:nvGrpSpPr>
        <p:grpSpPr>
          <a:xfrm>
            <a:off x="1010653" y="38980666"/>
            <a:ext cx="28397257" cy="3466195"/>
            <a:chOff x="2222835" y="6932472"/>
            <a:chExt cx="12914771" cy="2908917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7D9CEEE-7ED4-4044-A724-DA48BBEB977F}"/>
                </a:ext>
              </a:extLst>
            </p:cNvPr>
            <p:cNvSpPr txBox="1"/>
            <p:nvPr/>
          </p:nvSpPr>
          <p:spPr>
            <a:xfrm>
              <a:off x="2222835" y="6932472"/>
              <a:ext cx="12914771" cy="1041543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References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2CC0749-9EC5-44F3-9108-5B7B8431D0A9}"/>
                </a:ext>
              </a:extLst>
            </p:cNvPr>
            <p:cNvSpPr txBox="1"/>
            <p:nvPr/>
          </p:nvSpPr>
          <p:spPr>
            <a:xfrm>
              <a:off x="2227119" y="7974015"/>
              <a:ext cx="12906760" cy="1867374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GB" sz="4000" dirty="0"/>
                <a:t>Any citations must be referenced in this section. Some people leave out the title of the research paper/article to make this section shorter (if so, please still provide authors, date of publication, journal name, volume [issue] and page numbers).</a:t>
              </a:r>
            </a:p>
            <a:p>
              <a:endParaRPr lang="en-GB" sz="4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89436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188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Bullard, Charlotte</dc:creator>
  <cp:lastModifiedBy>Reviewer</cp:lastModifiedBy>
  <cp:revision>9</cp:revision>
  <dcterms:created xsi:type="dcterms:W3CDTF">2020-03-06T14:30:19Z</dcterms:created>
  <dcterms:modified xsi:type="dcterms:W3CDTF">2025-08-14T10:17:28Z</dcterms:modified>
</cp:coreProperties>
</file>